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340" r:id="rId3"/>
    <p:sldId id="341" r:id="rId4"/>
    <p:sldId id="345" r:id="rId5"/>
    <p:sldId id="352" r:id="rId6"/>
    <p:sldId id="342" r:id="rId7"/>
    <p:sldId id="343" r:id="rId8"/>
    <p:sldId id="344" r:id="rId9"/>
    <p:sldId id="257" r:id="rId10"/>
    <p:sldId id="346" r:id="rId11"/>
    <p:sldId id="351" r:id="rId12"/>
    <p:sldId id="347" r:id="rId13"/>
    <p:sldId id="348" r:id="rId14"/>
    <p:sldId id="349" r:id="rId15"/>
  </p:sldIdLst>
  <p:sldSz cx="18288000" cy="10287000"/>
  <p:notesSz cx="6858000" cy="9144000"/>
  <p:embeddedFontLst>
    <p:embeddedFont>
      <p:font typeface="Arial Rounded MT Bold" panose="020F0704030504030204" pitchFamily="34" charset="0"/>
      <p:regular r:id="rId17"/>
    </p:embeddedFont>
    <p:embeddedFont>
      <p:font typeface="Calibri" panose="020F0502020204030204" pitchFamily="34" charset="0"/>
      <p:regular r:id="rId18"/>
      <p:bold r:id="rId19"/>
      <p:italic r:id="rId20"/>
      <p:boldItalic r:id="rId21"/>
    </p:embeddedFont>
    <p:embeddedFont>
      <p:font typeface="Poppins Light" panose="00000400000000000000" pitchFamily="2" charset="0"/>
      <p:regular r:id="rId22"/>
      <p:italic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45"/>
            <p14:sldId id="352"/>
            <p14:sldId id="342"/>
            <p14:sldId id="343"/>
            <p14:sldId id="344"/>
            <p14:sldId id="257"/>
            <p14:sldId id="346"/>
            <p14:sldId id="351"/>
            <p14:sldId id="347"/>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A7B"/>
    <a:srgbClr val="F79646"/>
    <a:srgbClr val="C00000"/>
    <a:srgbClr val="1D7151"/>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87559" autoAdjust="0"/>
  </p:normalViewPr>
  <p:slideViewPr>
    <p:cSldViewPr>
      <p:cViewPr varScale="1">
        <p:scale>
          <a:sx n="64" d="100"/>
          <a:sy n="64" d="100"/>
        </p:scale>
        <p:origin x="74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23/12/2023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247369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14</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098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4789773"/>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Memory</a:t>
            </a:r>
          </a:p>
          <a:p>
            <a:pPr algn="ctr">
              <a:lnSpc>
                <a:spcPts val="12599"/>
              </a:lnSpc>
            </a:pPr>
            <a:r>
              <a:rPr lang="en-US" sz="9000" dirty="0">
                <a:solidFill>
                  <a:srgbClr val="1D7151"/>
                </a:solidFill>
                <a:latin typeface="TAN Mon Cheri"/>
              </a:rPr>
              <a:t>Recall</a:t>
            </a:r>
          </a:p>
          <a:p>
            <a:pPr algn="ctr">
              <a:lnSpc>
                <a:spcPts val="12599"/>
              </a:lnSpc>
            </a:pPr>
            <a:r>
              <a:rPr lang="en-US" sz="9000">
                <a:solidFill>
                  <a:srgbClr val="1D7151"/>
                </a:solidFill>
                <a:latin typeface="TAN Mon Cheri"/>
              </a:rPr>
              <a:t>Word</a:t>
            </a:r>
            <a:endParaRPr lang="en-US" sz="9000" dirty="0">
              <a:solidFill>
                <a:srgbClr val="1D7151"/>
              </a:solidFill>
              <a:latin typeface="TAN Mon Cheri"/>
            </a:endParaRP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an image related to the question.</a:t>
            </a:r>
          </a:p>
          <a:p>
            <a:pPr algn="just">
              <a:lnSpc>
                <a:spcPct val="250000"/>
              </a:lnSpc>
            </a:pPr>
            <a:r>
              <a:rPr lang="en-US" dirty="0">
                <a:solidFill>
                  <a:srgbClr val="545454"/>
                </a:solidFill>
                <a:latin typeface="Poppins Light"/>
              </a:rPr>
              <a:t>Asks a visual question about the image.</a:t>
            </a:r>
          </a:p>
          <a:p>
            <a:pPr algn="just">
              <a:lnSpc>
                <a:spcPct val="250000"/>
              </a:lnSpc>
            </a:pPr>
            <a:r>
              <a:rPr lang="en-US" dirty="0">
                <a:solidFill>
                  <a:srgbClr val="545454"/>
                </a:solidFill>
                <a:latin typeface="Poppins Light"/>
              </a:rPr>
              <a:t>Countdown timer indicates remaining time to answer in the background</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Question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24018" y="6270926"/>
            <a:ext cx="4608780" cy="2592439"/>
          </a:xfrm>
          <a:prstGeom prst="rect">
            <a:avLst/>
          </a:prstGeom>
        </p:spPr>
      </p:pic>
      <p:pic>
        <p:nvPicPr>
          <p:cNvPr id="17" name="Picture 16">
            <a:extLst>
              <a:ext uri="{FF2B5EF4-FFF2-40B4-BE49-F238E27FC236}">
                <a16:creationId xmlns:a16="http://schemas.microsoft.com/office/drawing/2014/main" id="{D3A26165-98EA-8820-C761-0FFD1671D16E}"/>
              </a:ext>
            </a:extLst>
          </p:cNvPr>
          <p:cNvPicPr>
            <a:picLocks noChangeAspect="1"/>
          </p:cNvPicPr>
          <p:nvPr/>
        </p:nvPicPr>
        <p:blipFill>
          <a:blip r:embed="rId5"/>
          <a:stretch>
            <a:fillRect/>
          </a:stretch>
        </p:blipFill>
        <p:spPr>
          <a:xfrm>
            <a:off x="360000" y="360000"/>
            <a:ext cx="8280000" cy="9419449"/>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791955E-9334-EDD5-E8E1-61CD45C5A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CA7E2D-56E7-C58F-A5CE-58F2D9D22383}"/>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Allows the player to input their answer.</a:t>
            </a:r>
          </a:p>
          <a:p>
            <a:pPr algn="just">
              <a:lnSpc>
                <a:spcPct val="250000"/>
              </a:lnSpc>
            </a:pPr>
            <a:r>
              <a:rPr lang="en-US" dirty="0">
                <a:solidFill>
                  <a:srgbClr val="545454"/>
                </a:solidFill>
                <a:latin typeface="Poppins Light"/>
              </a:rPr>
              <a:t>Displays the label "Enter your answer" and a text input field.</a:t>
            </a:r>
          </a:p>
          <a:p>
            <a:pPr algn="just">
              <a:lnSpc>
                <a:spcPct val="250000"/>
              </a:lnSpc>
            </a:pPr>
            <a:r>
              <a:rPr lang="en-US" dirty="0">
                <a:solidFill>
                  <a:srgbClr val="545454"/>
                </a:solidFill>
                <a:latin typeface="Poppins Light"/>
              </a:rPr>
              <a:t>Enables user to type and submit their response.</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Answer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12</a:t>
            </a:r>
          </a:p>
        </p:txBody>
      </p:sp>
      <p:sp>
        <p:nvSpPr>
          <p:cNvPr id="8" name="Rectangle 7">
            <a:extLst>
              <a:ext uri="{FF2B5EF4-FFF2-40B4-BE49-F238E27FC236}">
                <a16:creationId xmlns:a16="http://schemas.microsoft.com/office/drawing/2014/main" id="{A8077C1B-5FB7-14E0-5EC5-F20A346A14E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B518C4C6-7338-F30A-7585-4AA34E82D64E}"/>
              </a:ext>
            </a:extLst>
          </p:cNvPr>
          <p:cNvSpPr/>
          <p:nvPr/>
        </p:nvSpPr>
        <p:spPr>
          <a:xfrm>
            <a:off x="10515600" y="5878277"/>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word?</a:t>
            </a:r>
            <a:endParaRPr lang="en-SG" sz="3200" dirty="0">
              <a:solidFill>
                <a:schemeClr val="tx1"/>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3E07DD0E-FDD1-13A6-9588-13FC58CE4014}"/>
              </a:ext>
            </a:extLst>
          </p:cNvPr>
          <p:cNvSpPr/>
          <p:nvPr/>
        </p:nvSpPr>
        <p:spPr>
          <a:xfrm>
            <a:off x="10922670" y="7928252"/>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A computer screen shot of a program code&#10;&#10;Description automatically generated">
            <a:extLst>
              <a:ext uri="{FF2B5EF4-FFF2-40B4-BE49-F238E27FC236}">
                <a16:creationId xmlns:a16="http://schemas.microsoft.com/office/drawing/2014/main" id="{6823F23F-5C98-8965-9707-5355FA148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6467298"/>
          </a:xfrm>
          <a:prstGeom prst="rect">
            <a:avLst/>
          </a:prstGeom>
        </p:spPr>
      </p:pic>
    </p:spTree>
    <p:extLst>
      <p:ext uri="{BB962C8B-B14F-4D97-AF65-F5344CB8AC3E}">
        <p14:creationId xmlns:p14="http://schemas.microsoft.com/office/powerpoint/2010/main" val="411452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6881371"/>
          </a:xfrm>
          <a:prstGeom prst="rect">
            <a:avLst/>
          </a:prstGeom>
          <a:noFill/>
        </p:spPr>
        <p:txBody>
          <a:bodyPr wrap="square" lIns="0" tIns="0" rIns="0" bIns="0" rtlCol="0" anchor="t">
            <a:spAutoFit/>
          </a:bodyPr>
          <a:lstStyle/>
          <a:p>
            <a:pPr algn="just">
              <a:lnSpc>
                <a:spcPts val="3600"/>
              </a:lnSpc>
            </a:pPr>
            <a:r>
              <a:rPr lang="en-US" sz="20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allows children to practice memorizing </a:t>
            </a:r>
            <a:r>
              <a:rPr lang="en-US" sz="2000" b="1" dirty="0">
                <a:solidFill>
                  <a:srgbClr val="545454"/>
                </a:solidFill>
                <a:latin typeface="Poppins Light"/>
              </a:rPr>
              <a:t>words</a:t>
            </a:r>
            <a:r>
              <a:rPr lang="en-US" sz="2000" dirty="0">
                <a:solidFill>
                  <a:srgbClr val="545454"/>
                </a:solidFill>
                <a:latin typeface="Poppins Light"/>
              </a:rPr>
              <a:t> in a fun and engaging way.</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(Define Problem) My problem statement is to design a game that encourages children to practice memorizing </a:t>
            </a:r>
            <a:r>
              <a:rPr lang="en-US" sz="2000" b="1" dirty="0">
                <a:solidFill>
                  <a:srgbClr val="545454"/>
                </a:solidFill>
                <a:latin typeface="Poppins Light"/>
              </a:rPr>
              <a:t>word </a:t>
            </a:r>
            <a:r>
              <a:rPr lang="en-US" sz="2000" dirty="0">
                <a:solidFill>
                  <a:srgbClr val="545454"/>
                </a:solidFill>
                <a:latin typeface="Poppins Light"/>
              </a:rPr>
              <a:t>before answering, with the aim of fostering an enjoyable learning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(Ideate Approach) To address this challenge, I ideated a concept where images containing a new </a:t>
            </a:r>
            <a:r>
              <a:rPr lang="en-US" sz="2000" b="1" dirty="0">
                <a:solidFill>
                  <a:srgbClr val="545454"/>
                </a:solidFill>
                <a:latin typeface="Poppins Light"/>
              </a:rPr>
              <a:t>word</a:t>
            </a:r>
            <a:r>
              <a:rPr lang="en-US" sz="2000" dirty="0">
                <a:solidFill>
                  <a:srgbClr val="545454"/>
                </a:solidFill>
                <a:latin typeface="Poppins Light"/>
              </a:rPr>
              <a:t> image would spawn randomly on the screen. Users, particularly children, would be able to interact with the game by answering, implementing a scoring system to track their progress. The goal was to ensure a child-friendly and engaging gameplay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(Create Solution) Leveraging the Pygame library, I implemented the solution, which consists of a main game loop featuring random images of </a:t>
            </a:r>
            <a:r>
              <a:rPr lang="en-US" sz="2000" b="1" dirty="0">
                <a:solidFill>
                  <a:srgbClr val="545454"/>
                </a:solidFill>
                <a:latin typeface="Poppins Light"/>
              </a:rPr>
              <a:t>word</a:t>
            </a:r>
            <a:r>
              <a:rPr lang="en-US" sz="2000" dirty="0">
                <a:solidFill>
                  <a:srgbClr val="545454"/>
                </a:solidFill>
                <a:latin typeface="Poppins Light"/>
              </a:rPr>
              <a:t>, a scoring mechanism, and a defined game over condition. The result is a functional and visually appealing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for children to practice</a:t>
              </a:r>
              <a:r>
                <a:rPr lang="en-US" sz="2000" b="1" dirty="0">
                  <a:solidFill>
                    <a:schemeClr val="bg1"/>
                  </a:solidFill>
                  <a:latin typeface="Poppins Light" panose="00000400000000000000" pitchFamily="2" charset="0"/>
                  <a:cs typeface="Poppins Light" panose="00000400000000000000" pitchFamily="2" charset="0"/>
                </a:rPr>
                <a:t> counting shapes</a:t>
              </a:r>
              <a:r>
                <a:rPr lang="en-US" sz="2000" dirty="0">
                  <a:solidFill>
                    <a:schemeClr val="bg1"/>
                  </a:solidFill>
                  <a:latin typeface="Poppins Light" panose="00000400000000000000" pitchFamily="2" charset="0"/>
                  <a:cs typeface="Poppins Light" panose="00000400000000000000" pitchFamily="2" charset="0"/>
                </a:rPr>
                <a:t> that appear in the images, promoting an enjoyable learning experience.</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a:t>
              </a:r>
              <a:r>
                <a:rPr lang="en-US" sz="2000" b="1" dirty="0">
                  <a:solidFill>
                    <a:schemeClr val="bg1"/>
                  </a:solidFill>
                  <a:latin typeface="Poppins Light" panose="00000400000000000000" pitchFamily="2" charset="0"/>
                  <a:cs typeface="Poppins Light" panose="00000400000000000000" pitchFamily="2" charset="0"/>
                </a:rPr>
                <a:t>shapes images </a:t>
              </a:r>
              <a:r>
                <a:rPr lang="en-US" sz="2000" dirty="0">
                  <a:solidFill>
                    <a:schemeClr val="bg1"/>
                  </a:solidFill>
                  <a:latin typeface="Poppins Light" panose="00000400000000000000" pitchFamily="2" charset="0"/>
                  <a:cs typeface="Poppins Light" panose="00000400000000000000" pitchFamily="2" charset="0"/>
                </a:rPr>
                <a:t>shown for children to count. </a:t>
              </a:r>
            </a:p>
            <a:p>
              <a:pPr lvl="2" algn="just"/>
              <a:endParaRPr lang="en-US" sz="2000" dirty="0">
                <a:solidFill>
                  <a:schemeClr val="bg1"/>
                </a:solidFill>
                <a:latin typeface="Poppins Light" panose="00000400000000000000" pitchFamily="2" charset="0"/>
                <a:cs typeface="Poppins Light" panose="00000400000000000000" pitchFamily="2" charset="0"/>
              </a:endParaRPr>
            </a:p>
            <a:p>
              <a:pPr lvl="2" algn="just"/>
              <a:r>
                <a:rPr lang="en-US" sz="2000" dirty="0">
                  <a:solidFill>
                    <a:schemeClr val="bg1"/>
                  </a:solidFill>
                  <a:latin typeface="Poppins Light" panose="00000400000000000000" pitchFamily="2" charset="0"/>
                  <a:cs typeface="Poppins Light" panose="00000400000000000000" pitchFamily="2" charset="0"/>
                </a:rPr>
                <a:t>Implement a scoring system, and introduce visual feedback, ensuring a child-friendly and engaging gameplay.</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with random displaying </a:t>
              </a:r>
              <a:r>
                <a:rPr lang="en-US" sz="2000">
                  <a:solidFill>
                    <a:schemeClr val="bg1"/>
                  </a:solidFill>
                  <a:latin typeface="Poppins Light" panose="00000400000000000000" pitchFamily="2" charset="0"/>
                  <a:cs typeface="Poppins Light" panose="00000400000000000000" pitchFamily="2" charset="0"/>
                </a:rPr>
                <a:t>of shapes </a:t>
              </a:r>
              <a:r>
                <a:rPr lang="en-US" sz="2000" dirty="0">
                  <a:solidFill>
                    <a:schemeClr val="bg1"/>
                  </a:solidFill>
                  <a:latin typeface="Poppins Light" panose="00000400000000000000" pitchFamily="2" charset="0"/>
                  <a:cs typeface="Poppins Light" panose="00000400000000000000" pitchFamily="2" charset="0"/>
                </a:rPr>
                <a:t>images, a scoring mechanism, and a game over condition, providing a functional and visually appealing counting game</a:t>
              </a:r>
              <a:r>
                <a:rPr lang="en-US" sz="2000" b="1" dirty="0">
                  <a:solidFill>
                    <a:schemeClr val="bg1"/>
                  </a:solidFill>
                  <a:latin typeface="Poppins Light" panose="00000400000000000000" pitchFamily="2" charset="0"/>
                  <a:cs typeface="Poppins Light" panose="00000400000000000000" pitchFamily="2" charset="0"/>
                </a:rPr>
                <a:t>.</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800" y="6243538"/>
            <a:ext cx="3810000" cy="838200"/>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Answer</a:t>
            </a:r>
          </a:p>
        </p:txBody>
      </p:sp>
      <p:sp>
        <p:nvSpPr>
          <p:cNvPr id="9" name="Rectangle 8">
            <a:extLst>
              <a:ext uri="{FF2B5EF4-FFF2-40B4-BE49-F238E27FC236}">
                <a16:creationId xmlns:a16="http://schemas.microsoft.com/office/drawing/2014/main" id="{FC5BD43B-BAF4-099E-B116-E679F149ED9F}"/>
              </a:ext>
            </a:extLst>
          </p:cNvPr>
          <p:cNvSpPr/>
          <p:nvPr/>
        </p:nvSpPr>
        <p:spPr>
          <a:xfrm>
            <a:off x="10972800" y="4952374"/>
            <a:ext cx="3810000" cy="838200"/>
          </a:xfrm>
          <a:prstGeom prst="rect">
            <a:avLst/>
          </a:prstGeom>
          <a:solidFill>
            <a:srgbClr val="1D715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Question</a:t>
            </a:r>
          </a:p>
        </p:txBody>
      </p:sp>
      <p:sp>
        <p:nvSpPr>
          <p:cNvPr id="11" name="Rectangle 10">
            <a:extLst>
              <a:ext uri="{FF2B5EF4-FFF2-40B4-BE49-F238E27FC236}">
                <a16:creationId xmlns:a16="http://schemas.microsoft.com/office/drawing/2014/main" id="{4EF13C55-B218-0176-807D-B6EF6D1DAABB}"/>
              </a:ext>
            </a:extLst>
          </p:cNvPr>
          <p:cNvSpPr/>
          <p:nvPr/>
        </p:nvSpPr>
        <p:spPr>
          <a:xfrm>
            <a:off x="10972800" y="3661210"/>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a:off x="12877800" y="3208246"/>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a:endCxn id="9" idx="0"/>
          </p:cNvCxnSpPr>
          <p:nvPr/>
        </p:nvCxnSpPr>
        <p:spPr>
          <a:xfrm>
            <a:off x="12877800" y="4499410"/>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B159E6-59A2-51AA-EF90-E4AAF604FAC7}"/>
              </a:ext>
            </a:extLst>
          </p:cNvPr>
          <p:cNvCxnSpPr>
            <a:cxnSpLocks/>
            <a:stCxn id="9" idx="2"/>
            <a:endCxn id="7" idx="0"/>
          </p:cNvCxnSpPr>
          <p:nvPr/>
        </p:nvCxnSpPr>
        <p:spPr>
          <a:xfrm>
            <a:off x="12877800" y="5790574"/>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800" y="7081738"/>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96329" y="3390900"/>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536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2" name="Group 11">
            <a:extLst>
              <a:ext uri="{FF2B5EF4-FFF2-40B4-BE49-F238E27FC236}">
                <a16:creationId xmlns:a16="http://schemas.microsoft.com/office/drawing/2014/main" id="{ACA01C1B-A27A-D980-0B04-47CD1022D1E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grpSp>
      </p:grpSp>
      <p:pic>
        <p:nvPicPr>
          <p:cNvPr id="6" name="Picture 5">
            <a:extLst>
              <a:ext uri="{FF2B5EF4-FFF2-40B4-BE49-F238E27FC236}">
                <a16:creationId xmlns:a16="http://schemas.microsoft.com/office/drawing/2014/main" id="{D8AFCC08-88C6-893C-8C98-88E7EDDC25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906336" y="4251195"/>
            <a:ext cx="4660051" cy="2621279"/>
          </a:xfrm>
          <a:prstGeom prst="rect">
            <a:avLst/>
          </a:prstGeom>
        </p:spPr>
      </p:pic>
      <p:sp>
        <p:nvSpPr>
          <p:cNvPr id="9" name="Rectangle 8">
            <a:extLst>
              <a:ext uri="{FF2B5EF4-FFF2-40B4-BE49-F238E27FC236}">
                <a16:creationId xmlns:a16="http://schemas.microsoft.com/office/drawing/2014/main" id="{5FB89099-C3DC-B3BF-0388-2EEF24C45DC7}"/>
              </a:ext>
            </a:extLst>
          </p:cNvPr>
          <p:cNvSpPr/>
          <p:nvPr/>
        </p:nvSpPr>
        <p:spPr>
          <a:xfrm>
            <a:off x="10838555" y="3970498"/>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word?</a:t>
            </a:r>
            <a:endParaRPr lang="en-SG" sz="3200" dirty="0">
              <a:solidFill>
                <a:schemeClr val="tx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D4E1F857-892E-CB97-7888-33A63DA45BDC}"/>
              </a:ext>
            </a:extLst>
          </p:cNvPr>
          <p:cNvSpPr/>
          <p:nvPr/>
        </p:nvSpPr>
        <p:spPr>
          <a:xfrm>
            <a:off x="11245625" y="6020473"/>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2045</TotalTime>
  <Words>883</Words>
  <Application>Microsoft Office PowerPoint</Application>
  <PresentationFormat>Custom</PresentationFormat>
  <Paragraphs>142</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Poppins Light</vt:lpstr>
      <vt:lpstr>TAN Mon Cheri</vt:lpstr>
      <vt:lpstr>Calibri</vt:lpstr>
      <vt:lpstr>Arial</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164</cp:revision>
  <dcterms:created xsi:type="dcterms:W3CDTF">2006-08-16T00:00:00Z</dcterms:created>
  <dcterms:modified xsi:type="dcterms:W3CDTF">2023-12-23T05:42:52Z</dcterms:modified>
  <dc:identifier>DAFtSDSfkBM</dc:identifier>
</cp:coreProperties>
</file>